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72" r:id="rId10"/>
    <p:sldId id="273" r:id="rId11"/>
    <p:sldId id="263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39847-6A53-487C-A608-262B0E40650F}" v="27" dt="2025-12-03T16:33:07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CDC90-84EC-4FFB-838F-D13174359402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DD8BF-FB4E-45EC-A2E3-ECEC0AAAC7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36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DD8BF-FB4E-45EC-A2E3-ECEC0AAAC70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79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CF80-553C-F3AD-F9CE-87E090C5E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DC588-1926-3D45-1715-BDED0420D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C2EF6-450D-1AA5-6BDF-9A9EC08F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31B9-44C1-0A59-CFBA-BF6ED7F1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2FD06-2D71-E3E0-8C0B-FFB31459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0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07BA-1FED-C6E5-8870-E2A3E1D4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8E2A8-6A4A-C90B-30CF-34A655776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A9D7-61A9-7C16-AE22-74FF5EC5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515B-9DE2-148E-103E-521037C7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11DF-2C7F-9254-BD9A-5DA07EBE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6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2A0E3-FA73-AF0D-9EBF-FED5DD731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7D3C2-EA37-0C1C-FD02-AC8440603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09200-2772-4711-A731-D12108D9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91AC1-A617-BD93-06E6-01834DC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C18F-46AB-0683-CAFA-8220CAE9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8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A2CE-0BAA-3B87-FCB9-7EB8A797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DEC8-DB65-206E-6A87-125FADCA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9BE92-920E-5C1B-1075-BADB6CB5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F7FF-787C-C686-F191-358BBFBD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2316-5873-AC61-6B1B-9E51FE4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6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446A-F728-74E6-DB68-A61043D2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AB8E8-B855-6282-CA94-6123C5980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D381-3512-2C1C-F1F1-07046D60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0B1EA-D67D-A6F5-A438-69094123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BA1B-A7EB-A893-EE6C-2A0A6F93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31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7A65-3DA4-F782-59CB-BD085568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F5E0-6DA4-46A5-19F0-DF77BFC68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797A7-6B37-12C1-5AEA-5B9E33CA1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19875-0D34-8060-BC32-6270C05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73144-A578-E88B-7439-615A20971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CC81F-DBF2-D305-0481-FBD837AE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42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944D-FC82-B319-5C15-8AC02478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15E5F-5730-FD09-103A-EC0062D9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25540-E686-DC42-1B3B-A894AE7A5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31AEF-7D65-9816-BF5E-3EA50A747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E2750-794B-8E9F-85DC-3A9E6716E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447D-9D1D-AE20-9580-1F1CAA71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BAA44-B184-8292-5422-F95F0209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713CA-EDA8-3531-3CEC-438A019A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46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9F22-CC35-067C-77F7-0B746DE4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AAB93-15CF-BC2B-E715-759164E0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FCF3B-D497-1B87-594A-FFAD6FDF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BAC86-D685-07BF-100B-890650C6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9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5476B-7600-767D-90F2-44B9619D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3453F-02D0-00B4-C50A-60AA4F8D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F1079-F753-D00C-F47C-0C6F2EC3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9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BF58-CABD-B85D-DFFB-298931EA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589-9D5E-76E9-24BE-592272005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64F9B-8BE2-4DA0-E2BB-4446A68EC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5E86E-A7FA-44F5-D788-C5D3D4DE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4BCC2-039F-E61D-9D28-603F12C7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51D2-9581-BFBA-D7CE-76449592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37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B318-DD19-D59E-10E0-D56C3D98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31070-AFE8-54F5-9B7B-E7A3B1E0F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51AB8-E06F-E5A1-AEF8-880FA6412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63F4-5CF9-BA8E-EEB0-D7D42BDD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59C50-849D-3BC5-47EB-32724BB6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31A1E-4589-25A4-F12D-406137AA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1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2A016-957C-F747-7184-0F45D2BB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AED5-216C-309B-FE59-7FEF675CF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E8DA2-498A-8E44-4588-F5F2824F5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BD7-7025-4C42-9DF8-567DB60259B7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E2C91-6F0C-D696-621D-FE946B76B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BDA5E-1C37-E384-743D-14FFE2A0F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6CE0-A53C-4065-AF9D-44EFD8371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50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687F12-645F-5068-975F-BB604890996B}"/>
              </a:ext>
            </a:extLst>
          </p:cNvPr>
          <p:cNvSpPr txBox="1"/>
          <p:nvPr/>
        </p:nvSpPr>
        <p:spPr>
          <a:xfrm>
            <a:off x="471947" y="452284"/>
            <a:ext cx="10982633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buNone/>
            </a:pPr>
            <a:r>
              <a:rPr lang="en-US" sz="3600" dirty="0"/>
              <a:t>Intelligent Inventory Management System</a:t>
            </a:r>
          </a:p>
          <a:p>
            <a:pPr rtl="0">
              <a:lnSpc>
                <a:spcPct val="150000"/>
              </a:lnSpc>
              <a:buNone/>
            </a:pPr>
            <a:r>
              <a:rPr lang="en-US" dirty="0"/>
              <a:t>“An Intelligent Inventory Management System (IIMS) is a software application that helps companies track, analyze, and manage stock in a smart and automated way.”</a:t>
            </a:r>
          </a:p>
          <a:p>
            <a:pPr rtl="0">
              <a:lnSpc>
                <a:spcPct val="150000"/>
              </a:lnSpc>
              <a:buNone/>
            </a:pPr>
            <a:r>
              <a:rPr lang="en-US" dirty="0"/>
              <a:t>“Intelligent Inventory Management System is an automated software that tracks stock levels, predicts demand, avoids shortages, and helps organizations maintain the right amount of inventory at the right time.”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6EC64-026C-9570-05BE-66FDC9C2B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55" y="3497826"/>
            <a:ext cx="7875639" cy="2489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94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CF379-7B3F-9F20-EC8E-F8442F01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7" y="664292"/>
            <a:ext cx="9849465" cy="537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24936-CFA1-1866-FABF-A1B713296DA4}"/>
              </a:ext>
            </a:extLst>
          </p:cNvPr>
          <p:cNvSpPr/>
          <p:nvPr/>
        </p:nvSpPr>
        <p:spPr>
          <a:xfrm>
            <a:off x="3687097" y="1052052"/>
            <a:ext cx="3952568" cy="501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9A661-0AEC-7325-5FDA-0F1DC2F59875}"/>
              </a:ext>
            </a:extLst>
          </p:cNvPr>
          <p:cNvSpPr txBox="1"/>
          <p:nvPr/>
        </p:nvSpPr>
        <p:spPr>
          <a:xfrm>
            <a:off x="4493341" y="1160207"/>
            <a:ext cx="280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Reports &amp; Analysis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5994B-A091-BCFF-4AC0-DFAFA726569C}"/>
              </a:ext>
            </a:extLst>
          </p:cNvPr>
          <p:cNvSpPr txBox="1"/>
          <p:nvPr/>
        </p:nvSpPr>
        <p:spPr>
          <a:xfrm>
            <a:off x="1327355" y="742950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4: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18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48213-21D9-5355-4A6B-AA58A8423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747252"/>
            <a:ext cx="8115300" cy="530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38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B9D44-E0F0-827E-791C-789AA4336004}"/>
              </a:ext>
            </a:extLst>
          </p:cNvPr>
          <p:cNvSpPr txBox="1"/>
          <p:nvPr/>
        </p:nvSpPr>
        <p:spPr>
          <a:xfrm>
            <a:off x="4640825" y="4544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b="1" dirty="0"/>
              <a:t>System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6CEC8-ADF7-06D5-25AB-0CB58627F2F4}"/>
              </a:ext>
            </a:extLst>
          </p:cNvPr>
          <p:cNvSpPr txBox="1"/>
          <p:nvPr/>
        </p:nvSpPr>
        <p:spPr>
          <a:xfrm>
            <a:off x="865237" y="1002890"/>
            <a:ext cx="94881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Frontend:</a:t>
            </a:r>
            <a:endParaRPr lang="en-IN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Technology: </a:t>
            </a:r>
            <a:r>
              <a:rPr lang="en-IN" dirty="0"/>
              <a:t>html, </a:t>
            </a:r>
            <a:r>
              <a:rPr lang="en-IN" dirty="0" err="1"/>
              <a:t>css</a:t>
            </a:r>
            <a:r>
              <a:rPr lang="en-IN" dirty="0"/>
              <a:t>, </a:t>
            </a:r>
            <a:r>
              <a:rPr lang="en-IN" dirty="0" err="1"/>
              <a:t>js</a:t>
            </a:r>
            <a:r>
              <a:rPr lang="en-IN" dirty="0"/>
              <a:t>, bootstrap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Purpose:</a:t>
            </a:r>
            <a:r>
              <a:rPr lang="en-IN" dirty="0"/>
              <a:t> User interface for interacting with the system.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Features:</a:t>
            </a:r>
            <a:r>
              <a:rPr lang="en-IN" dirty="0"/>
              <a:t> User authentication, product management, stock tracking, report viewing, and alert management.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IN" b="1" dirty="0"/>
              <a:t>Backend:</a:t>
            </a:r>
            <a:endParaRPr lang="en-IN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Technology:</a:t>
            </a:r>
            <a:r>
              <a:rPr lang="en-IN" dirty="0"/>
              <a:t> Java (Spring Boot)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Database:</a:t>
            </a:r>
            <a:r>
              <a:rPr lang="en-IN" dirty="0"/>
              <a:t> MySQL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Purpose:</a:t>
            </a:r>
            <a:r>
              <a:rPr lang="en-IN" dirty="0"/>
              <a:t> Handles data storage, business logic, and API endpoints.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IN" b="1" dirty="0"/>
              <a:t>API:</a:t>
            </a:r>
            <a:r>
              <a:rPr lang="en-IN" dirty="0"/>
              <a:t> RESTful API for communication between the frontend and backend.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7B135-345D-77BB-2897-52B447BDF46E}"/>
              </a:ext>
            </a:extLst>
          </p:cNvPr>
          <p:cNvSpPr txBox="1"/>
          <p:nvPr/>
        </p:nvSpPr>
        <p:spPr>
          <a:xfrm>
            <a:off x="1130710" y="3875045"/>
            <a:ext cx="1068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Tools : </a:t>
            </a:r>
          </a:p>
          <a:p>
            <a:r>
              <a:rPr lang="en-US" b="1" dirty="0"/>
              <a:t>backend : </a:t>
            </a:r>
            <a:r>
              <a:rPr lang="en-US" dirty="0" err="1"/>
              <a:t>intellij</a:t>
            </a:r>
            <a:r>
              <a:rPr lang="en-US" dirty="0"/>
              <a:t> IDE ,</a:t>
            </a:r>
            <a:r>
              <a:rPr lang="en-US" dirty="0" err="1"/>
              <a:t>postman,xampp</a:t>
            </a:r>
            <a:endParaRPr lang="en-US" dirty="0"/>
          </a:p>
          <a:p>
            <a:r>
              <a:rPr lang="en-US" b="1" dirty="0"/>
              <a:t>Frontend : </a:t>
            </a:r>
            <a:r>
              <a:rPr lang="en-US" dirty="0"/>
              <a:t>vs code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0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AB2D2-9DF4-DF3B-3C95-CB8C43CB3D85}"/>
              </a:ext>
            </a:extLst>
          </p:cNvPr>
          <p:cNvSpPr txBox="1"/>
          <p:nvPr/>
        </p:nvSpPr>
        <p:spPr>
          <a:xfrm>
            <a:off x="4532671" y="385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b="1" dirty="0"/>
              <a:t>Module 1 -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E9BD5-CF28-C6C3-5319-7A991AA2DA83}"/>
              </a:ext>
            </a:extLst>
          </p:cNvPr>
          <p:cNvSpPr txBox="1"/>
          <p:nvPr/>
        </p:nvSpPr>
        <p:spPr>
          <a:xfrm>
            <a:off x="560438" y="889843"/>
            <a:ext cx="10323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Process: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User enters credentials (username/password).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Controller</a:t>
            </a:r>
            <a:r>
              <a:rPr lang="en-US" dirty="0"/>
              <a:t> receives the request.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Controller</a:t>
            </a:r>
            <a:r>
              <a:rPr lang="en-US" dirty="0"/>
              <a:t> calls </a:t>
            </a:r>
            <a:r>
              <a:rPr lang="en-US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 to validate the credentials.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 calls </a:t>
            </a:r>
            <a:r>
              <a:rPr lang="en-US" dirty="0">
                <a:latin typeface="Courier New" panose="02070309020205020404" pitchFamily="49" charset="0"/>
              </a:rPr>
              <a:t>AUTH Repository</a:t>
            </a:r>
            <a:r>
              <a:rPr lang="en-US" dirty="0"/>
              <a:t> to retrieve user data from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Repository</a:t>
            </a:r>
            <a:r>
              <a:rPr lang="en-US" dirty="0"/>
              <a:t> queries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 compares the entered credentials with the data from the database.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If valid, </a:t>
            </a:r>
            <a:r>
              <a:rPr lang="en-US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 generates a token (e.g., JWT).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Controller</a:t>
            </a:r>
            <a:r>
              <a:rPr lang="en-US" dirty="0"/>
              <a:t> returns the token to the user.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Classes: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Controller</a:t>
            </a:r>
            <a:r>
              <a:rPr lang="en-US" dirty="0"/>
              <a:t>: Handles authentication-related HTTP requests.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: Implements the authentication logic.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AUTH Repository</a:t>
            </a:r>
            <a:r>
              <a:rPr lang="en-US" dirty="0"/>
              <a:t>: Interacts with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</a:rPr>
              <a:t>User</a:t>
            </a:r>
            <a:r>
              <a:rPr lang="en-US" dirty="0"/>
              <a:t>: Represents a user in the system (database entity).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/>
              <a:t>Uses: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Secure user access to the system.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Role-based access control (RBAC).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Protection of sensitive data.</a:t>
            </a:r>
          </a:p>
        </p:txBody>
      </p:sp>
    </p:spTree>
    <p:extLst>
      <p:ext uri="{BB962C8B-B14F-4D97-AF65-F5344CB8AC3E}">
        <p14:creationId xmlns:p14="http://schemas.microsoft.com/office/powerpoint/2010/main" val="108208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A19AB-5849-A2CF-6EAE-BCFBB3D4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0"/>
            <a:ext cx="1003873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1A7BC-D8FE-ACBB-C8CB-1AD0C392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8" y="271519"/>
            <a:ext cx="5719552" cy="3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C632E-4840-7957-3DED-21154898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41" y="3855027"/>
            <a:ext cx="7532013" cy="27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5282E-45CC-C7BB-6524-A594CEACF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6" y="247312"/>
            <a:ext cx="5309375" cy="2641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AA07F-991C-D508-16D6-77350B0C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12"/>
            <a:ext cx="5112327" cy="264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E43D7-706B-F817-328B-D3AC7DA6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24" y="3534414"/>
            <a:ext cx="5227552" cy="27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9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87A09-1356-1CA3-7E68-31D120793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06" y="748118"/>
            <a:ext cx="4851696" cy="2525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31215-2D5A-C432-DA30-73A3E541E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67" y="1652898"/>
            <a:ext cx="2689470" cy="4758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3DC49-A450-6678-C57B-874EF0AC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8" y="257835"/>
            <a:ext cx="2635789" cy="30153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47BD55-4343-CE94-D40F-C3184FC001FB}"/>
              </a:ext>
            </a:extLst>
          </p:cNvPr>
          <p:cNvCxnSpPr/>
          <p:nvPr/>
        </p:nvCxnSpPr>
        <p:spPr>
          <a:xfrm>
            <a:off x="1413164" y="3626427"/>
            <a:ext cx="1278081" cy="81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CF1E45-FFAC-679D-F3FC-31A5B55E8E7E}"/>
              </a:ext>
            </a:extLst>
          </p:cNvPr>
          <p:cNvCxnSpPr/>
          <p:nvPr/>
        </p:nvCxnSpPr>
        <p:spPr>
          <a:xfrm flipV="1">
            <a:off x="6670964" y="3626427"/>
            <a:ext cx="1101436" cy="146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62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E6954-16C8-7975-FFDC-2E003FFF7F5A}"/>
              </a:ext>
            </a:extLst>
          </p:cNvPr>
          <p:cNvSpPr txBox="1"/>
          <p:nvPr/>
        </p:nvSpPr>
        <p:spPr>
          <a:xfrm>
            <a:off x="737419" y="939261"/>
            <a:ext cx="10717162" cy="312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1" dirty="0"/>
              <a:t>Intelligent Inventory Management System:</a:t>
            </a:r>
            <a:endParaRPr lang="en-US" sz="2000" dirty="0"/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Intelligent:</a:t>
            </a:r>
            <a:r>
              <a:rPr lang="en-US" sz="2000" dirty="0"/>
              <a:t> Implies the system uses data analysis, automation, and potentially machine learning to make informed decisions.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Inventory:</a:t>
            </a:r>
            <a:r>
              <a:rPr lang="en-US" sz="2000" dirty="0"/>
              <a:t> Refers to the stock of goods or materials held by a business.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Management:</a:t>
            </a:r>
            <a:r>
              <a:rPr lang="en-US" sz="2000" dirty="0"/>
              <a:t> Encompasses the processes of planning, organizing, and controlling inventory levels.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System:</a:t>
            </a:r>
            <a:r>
              <a:rPr lang="en-US" sz="2000" dirty="0"/>
              <a:t> A set of interconnected components working together to achieve a common goal.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3FF8-ED23-7D8F-FBB3-938D387F1669}"/>
              </a:ext>
            </a:extLst>
          </p:cNvPr>
          <p:cNvSpPr txBox="1"/>
          <p:nvPr/>
        </p:nvSpPr>
        <p:spPr>
          <a:xfrm>
            <a:off x="3834581" y="1800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800" b="1" dirty="0"/>
              <a:t>Meaning of the Title/Project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D98FC-1B05-4355-B118-D6D40898BDE2}"/>
              </a:ext>
            </a:extLst>
          </p:cNvPr>
          <p:cNvSpPr txBox="1"/>
          <p:nvPr/>
        </p:nvSpPr>
        <p:spPr>
          <a:xfrm>
            <a:off x="737419" y="4345461"/>
            <a:ext cx="1071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dirty="0"/>
              <a:t>AIM : </a:t>
            </a:r>
            <a:r>
              <a:rPr lang="en-US" dirty="0"/>
              <a:t>This project aims to create a system that intelligently manages inventory, optimizing stock levels, reducing waste, and improving overall efficiency through automation and data-driven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203465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86EEA-AC8A-A595-2A7E-67E47313963A}"/>
              </a:ext>
            </a:extLst>
          </p:cNvPr>
          <p:cNvSpPr txBox="1"/>
          <p:nvPr/>
        </p:nvSpPr>
        <p:spPr>
          <a:xfrm>
            <a:off x="3883742" y="35610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2800" b="1" dirty="0"/>
              <a:t>Uses of the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641C5-4A70-9FEF-F439-03C71E335101}"/>
              </a:ext>
            </a:extLst>
          </p:cNvPr>
          <p:cNvSpPr txBox="1"/>
          <p:nvPr/>
        </p:nvSpPr>
        <p:spPr>
          <a:xfrm>
            <a:off x="717755" y="1158060"/>
            <a:ext cx="10323872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Optimized Stock Levels:</a:t>
            </a:r>
            <a:r>
              <a:rPr lang="en-US" dirty="0"/>
              <a:t> Prevents overstocking and stockouts, minimizing holding costs and lost sales.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Automated Ordering:</a:t>
            </a:r>
            <a:r>
              <a:rPr lang="en-US" dirty="0"/>
              <a:t> Automatically generates purchase orders when stock levels fall below predefined thresholds.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Real-time Visibility:</a:t>
            </a:r>
            <a:r>
              <a:rPr lang="en-US" dirty="0"/>
              <a:t> Provides a clear, up-to-date view of inventory levels across all locations.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Demand Forecasting:</a:t>
            </a:r>
            <a:r>
              <a:rPr lang="en-US" dirty="0"/>
              <a:t> Predicts future demand based on historical data, seasonality, and other factors.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Reduced Waste:</a:t>
            </a:r>
            <a:r>
              <a:rPr lang="en-US" dirty="0"/>
              <a:t> Minimizes spoilage, obsolescence, and other forms of inventory loss.</a:t>
            </a:r>
          </a:p>
          <a:p>
            <a:pPr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Improved Efficiency:</a:t>
            </a:r>
            <a:r>
              <a:rPr lang="en-US" dirty="0"/>
              <a:t> Streamlines inventory management processes, freeing up staff time for other tasks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Reduces Human Errors : </a:t>
            </a:r>
            <a:r>
              <a:rPr lang="en-IN" dirty="0"/>
              <a:t>human errors </a:t>
            </a:r>
            <a:endParaRPr lang="en-US" dirty="0"/>
          </a:p>
          <a:p>
            <a:pPr rtl="0">
              <a:lnSpc>
                <a:spcPct val="150000"/>
              </a:lnSpc>
            </a:pPr>
            <a:endParaRPr lang="en-US" dirty="0"/>
          </a:p>
          <a:p>
            <a:pPr rtl="0">
              <a:lnSpc>
                <a:spcPct val="150000"/>
              </a:lnSpc>
            </a:pPr>
            <a:r>
              <a:rPr lang="en-US" dirty="0"/>
              <a:t>Example : medical shop /pharma industry</a:t>
            </a:r>
          </a:p>
        </p:txBody>
      </p:sp>
    </p:spTree>
    <p:extLst>
      <p:ext uri="{BB962C8B-B14F-4D97-AF65-F5344CB8AC3E}">
        <p14:creationId xmlns:p14="http://schemas.microsoft.com/office/powerpoint/2010/main" val="255394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EBA9F3-B728-F113-6CF7-15AA2091F6F6}"/>
              </a:ext>
            </a:extLst>
          </p:cNvPr>
          <p:cNvSpPr txBox="1"/>
          <p:nvPr/>
        </p:nvSpPr>
        <p:spPr>
          <a:xfrm>
            <a:off x="4601497" y="236028"/>
            <a:ext cx="453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Problems of Existing system</a:t>
            </a:r>
            <a:endParaRPr lang="en-IN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634A63-053E-3167-7335-9BF71E57E49E}"/>
              </a:ext>
            </a:extLst>
          </p:cNvPr>
          <p:cNvSpPr/>
          <p:nvPr/>
        </p:nvSpPr>
        <p:spPr>
          <a:xfrm>
            <a:off x="285136" y="845574"/>
            <a:ext cx="5653548" cy="1877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815CB-5B31-74C1-214E-7D6DAE003878}"/>
              </a:ext>
            </a:extLst>
          </p:cNvPr>
          <p:cNvSpPr txBox="1"/>
          <p:nvPr/>
        </p:nvSpPr>
        <p:spPr>
          <a:xfrm>
            <a:off x="358879" y="615304"/>
            <a:ext cx="68432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Manual Data Entry → High Human Errors</a:t>
            </a:r>
          </a:p>
          <a:p>
            <a:pPr>
              <a:buNone/>
            </a:pPr>
            <a:r>
              <a:rPr lang="en-US" dirty="0"/>
              <a:t>Traditional systems depend on pen-paper or Excel sheets.</a:t>
            </a:r>
            <a:br>
              <a:rPr lang="en-US" dirty="0"/>
            </a:br>
            <a:r>
              <a:rPr lang="en-US" dirty="0"/>
              <a:t>Common errors: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Wrong quantity entered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Items not updated after sale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Mistyped product codes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1F22CC-1A51-F7D0-16F0-6956906A87E4}"/>
              </a:ext>
            </a:extLst>
          </p:cNvPr>
          <p:cNvSpPr/>
          <p:nvPr/>
        </p:nvSpPr>
        <p:spPr>
          <a:xfrm>
            <a:off x="6371303" y="845574"/>
            <a:ext cx="5319252" cy="2180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C4D0B-8794-FAC1-8D13-C21D41FBDFB4}"/>
              </a:ext>
            </a:extLst>
          </p:cNvPr>
          <p:cNvSpPr txBox="1"/>
          <p:nvPr/>
        </p:nvSpPr>
        <p:spPr>
          <a:xfrm>
            <a:off x="6558116" y="891171"/>
            <a:ext cx="68432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No Real-Time Stock Tracking</a:t>
            </a:r>
          </a:p>
          <a:p>
            <a:pPr>
              <a:buNone/>
            </a:pPr>
            <a:r>
              <a:rPr lang="en-US" dirty="0"/>
              <a:t>Managers do not know: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Items that are almost finished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Fast-moving or slow-moving products</a:t>
            </a:r>
          </a:p>
          <a:p>
            <a:pPr>
              <a:buNone/>
            </a:pPr>
            <a:r>
              <a:rPr lang="en-US" dirty="0"/>
              <a:t>This leads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Out-of-stock situations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ACA662-5B2D-993C-7BE3-6379A6E9B287}"/>
              </a:ext>
            </a:extLst>
          </p:cNvPr>
          <p:cNvSpPr/>
          <p:nvPr/>
        </p:nvSpPr>
        <p:spPr>
          <a:xfrm>
            <a:off x="432619" y="3775587"/>
            <a:ext cx="5506065" cy="207460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E91F3-B175-EE94-B041-D7A99026587C}"/>
              </a:ext>
            </a:extLst>
          </p:cNvPr>
          <p:cNvSpPr txBox="1"/>
          <p:nvPr/>
        </p:nvSpPr>
        <p:spPr>
          <a:xfrm>
            <a:off x="727588" y="3935727"/>
            <a:ext cx="6843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No Automated Alerts</a:t>
            </a:r>
          </a:p>
          <a:p>
            <a:pPr>
              <a:buNone/>
            </a:pPr>
            <a:r>
              <a:rPr lang="en-US" dirty="0"/>
              <a:t>Manual systems do not give: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Low-stock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Expiry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Purchase reminders</a:t>
            </a:r>
          </a:p>
          <a:p>
            <a:pPr>
              <a:buNone/>
            </a:pPr>
            <a:r>
              <a:rPr lang="en-US" dirty="0"/>
              <a:t>Managers must check everything manually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C5207F-3C58-33EA-6B3F-2DC45C098F80}"/>
              </a:ext>
            </a:extLst>
          </p:cNvPr>
          <p:cNvSpPr/>
          <p:nvPr/>
        </p:nvSpPr>
        <p:spPr>
          <a:xfrm>
            <a:off x="6469626" y="3775587"/>
            <a:ext cx="5319252" cy="19144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D2AF8-785D-992E-B502-32B26514CC13}"/>
              </a:ext>
            </a:extLst>
          </p:cNvPr>
          <p:cNvSpPr txBox="1"/>
          <p:nvPr/>
        </p:nvSpPr>
        <p:spPr>
          <a:xfrm>
            <a:off x="6700684" y="3935727"/>
            <a:ext cx="67006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Poor Inventory Visibility Across Locations</a:t>
            </a:r>
          </a:p>
          <a:p>
            <a:pPr>
              <a:buNone/>
            </a:pPr>
            <a:r>
              <a:rPr lang="en-US" dirty="0"/>
              <a:t>If a business has multiple branches: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centralized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branch doesn’t know stock of another</a:t>
            </a:r>
          </a:p>
          <a:p>
            <a:pPr>
              <a:buNone/>
            </a:pPr>
            <a:r>
              <a:rPr lang="en-US" dirty="0"/>
              <a:t>This causes delays and confusion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D1FCF5-C90C-9BB0-BCA7-05AA5C965F7C}"/>
              </a:ext>
            </a:extLst>
          </p:cNvPr>
          <p:cNvSpPr/>
          <p:nvPr/>
        </p:nvSpPr>
        <p:spPr>
          <a:xfrm>
            <a:off x="-1052052" y="1759974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57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602B2-79F6-3537-8C3F-EC1297A823F4}"/>
              </a:ext>
            </a:extLst>
          </p:cNvPr>
          <p:cNvSpPr txBox="1"/>
          <p:nvPr/>
        </p:nvSpPr>
        <p:spPr>
          <a:xfrm>
            <a:off x="737420" y="829410"/>
            <a:ext cx="6096000" cy="448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Problems in Existing System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Manual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real-time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forecasting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Late reordering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Stockouts &amp; overstock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wastage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expiry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Time-consuming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Poor data 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alerts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1E5F3-EA0C-493A-E87D-4FDEE0B67A36}"/>
              </a:ext>
            </a:extLst>
          </p:cNvPr>
          <p:cNvSpPr txBox="1"/>
          <p:nvPr/>
        </p:nvSpPr>
        <p:spPr>
          <a:xfrm>
            <a:off x="4601496" y="760160"/>
            <a:ext cx="7295536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None/>
            </a:pPr>
            <a:r>
              <a:rPr lang="en-US" b="1" dirty="0"/>
              <a:t>Proposed System: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Automated Inventory Tracking</a:t>
            </a:r>
            <a:r>
              <a:rPr lang="en-US" dirty="0"/>
              <a:t>: Real-time monitoring of stock levels  </a:t>
            </a:r>
            <a:r>
              <a:rPr lang="en-US" b="1" dirty="0"/>
              <a:t>Automated Ordering</a:t>
            </a:r>
            <a:r>
              <a:rPr lang="en-US" dirty="0"/>
              <a:t>: Automatically generates purchase orders when stock levels fall below predefined thresholds.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Alerts and Notifications</a:t>
            </a:r>
            <a:r>
              <a:rPr lang="en-US" dirty="0"/>
              <a:t>: Sends alerts when stock levels are low, products are expiring, or other critical events occur.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Comprehensive Reporting</a:t>
            </a:r>
            <a:r>
              <a:rPr lang="en-US" dirty="0"/>
              <a:t>: Provides detailed reports on inventory levels, sales trends, and other key metrics.</a:t>
            </a:r>
          </a:p>
        </p:txBody>
      </p:sp>
    </p:spTree>
    <p:extLst>
      <p:ext uri="{BB962C8B-B14F-4D97-AF65-F5344CB8AC3E}">
        <p14:creationId xmlns:p14="http://schemas.microsoft.com/office/powerpoint/2010/main" val="3255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D47B2-0A0D-954D-521F-D8607C9ED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72" y="973243"/>
            <a:ext cx="5666848" cy="520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6E261-E0D3-E8CC-E5F3-B95C8B6EE5A5}"/>
              </a:ext>
            </a:extLst>
          </p:cNvPr>
          <p:cNvSpPr txBox="1"/>
          <p:nvPr/>
        </p:nvSpPr>
        <p:spPr>
          <a:xfrm>
            <a:off x="4955458" y="3952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b="1" dirty="0"/>
              <a:t>System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D4C58-F0A4-7C7D-D259-ED43EC9C287B}"/>
              </a:ext>
            </a:extLst>
          </p:cNvPr>
          <p:cNvSpPr txBox="1"/>
          <p:nvPr/>
        </p:nvSpPr>
        <p:spPr>
          <a:xfrm>
            <a:off x="255639" y="1077105"/>
            <a:ext cx="480797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None/>
            </a:pPr>
            <a:r>
              <a:rPr lang="en-US" b="1" dirty="0"/>
              <a:t>The Intelligent Inventory Management System consists of four key modules: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Authentication:</a:t>
            </a:r>
            <a:r>
              <a:rPr lang="en-US" dirty="0"/>
              <a:t> Manages user access and security.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Product Management &amp; Stock Tracking:</a:t>
            </a:r>
            <a:r>
              <a:rPr lang="en-US" dirty="0"/>
              <a:t> Handles product information and tracks inventory levels.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Alerts:</a:t>
            </a:r>
            <a:r>
              <a:rPr lang="en-US" dirty="0"/>
              <a:t> Sends notifications based on predefined rules and thresholds.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Reports &amp; Analysis:</a:t>
            </a:r>
            <a:r>
              <a:rPr lang="en-US" dirty="0"/>
              <a:t> Generates reports and provides insights into inventory data.</a:t>
            </a:r>
          </a:p>
        </p:txBody>
      </p:sp>
    </p:spTree>
    <p:extLst>
      <p:ext uri="{BB962C8B-B14F-4D97-AF65-F5344CB8AC3E}">
        <p14:creationId xmlns:p14="http://schemas.microsoft.com/office/powerpoint/2010/main" val="59673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FCDFD-F440-6F4C-729C-C79EE9ECF8A7}"/>
              </a:ext>
            </a:extLst>
          </p:cNvPr>
          <p:cNvSpPr txBox="1"/>
          <p:nvPr/>
        </p:nvSpPr>
        <p:spPr>
          <a:xfrm>
            <a:off x="4493342" y="346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b="1" dirty="0"/>
              <a:t>Module Working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D83FB-5719-4C4E-76C7-10DAAF3A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1366683"/>
            <a:ext cx="10161640" cy="5006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78252-C689-2DF0-F565-34056528B6D6}"/>
              </a:ext>
            </a:extLst>
          </p:cNvPr>
          <p:cNvSpPr txBox="1"/>
          <p:nvPr/>
        </p:nvSpPr>
        <p:spPr>
          <a:xfrm>
            <a:off x="1189703" y="715608"/>
            <a:ext cx="246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1: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20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72A8-83F9-5866-F7AD-1CA8B89E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2" y="1198363"/>
            <a:ext cx="9144000" cy="512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D1BE2-8151-C817-BD04-BB1EF68EA9CE}"/>
              </a:ext>
            </a:extLst>
          </p:cNvPr>
          <p:cNvSpPr txBox="1"/>
          <p:nvPr/>
        </p:nvSpPr>
        <p:spPr>
          <a:xfrm>
            <a:off x="1622323" y="530942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2: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61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C7187-ADB7-885C-ECA1-40507AAB7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5" y="1376516"/>
            <a:ext cx="9301317" cy="4984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26DCA-2A97-2B0C-3561-F5B4E5D54183}"/>
              </a:ext>
            </a:extLst>
          </p:cNvPr>
          <p:cNvSpPr txBox="1"/>
          <p:nvPr/>
        </p:nvSpPr>
        <p:spPr>
          <a:xfrm>
            <a:off x="1288026" y="698090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3: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33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805</Words>
  <Application>Microsoft Office PowerPoint</Application>
  <PresentationFormat>Widescreen</PresentationFormat>
  <Paragraphs>105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Keerthan Karthikeya</dc:creator>
  <cp:lastModifiedBy>Keerthan Karthikeya</cp:lastModifiedBy>
  <cp:revision>9</cp:revision>
  <dcterms:created xsi:type="dcterms:W3CDTF">2025-12-03T13:23:17Z</dcterms:created>
  <dcterms:modified xsi:type="dcterms:W3CDTF">2025-12-04T12:43:33Z</dcterms:modified>
</cp:coreProperties>
</file>